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0"/>
  </p:notesMasterIdLst>
  <p:sldIdLst>
    <p:sldId id="256" r:id="rId2"/>
    <p:sldId id="257" r:id="rId3"/>
    <p:sldId id="258" r:id="rId4"/>
    <p:sldId id="259" r:id="rId5"/>
    <p:sldId id="260" r:id="rId6"/>
    <p:sldId id="261" r:id="rId7"/>
    <p:sldId id="263"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4714" autoAdjust="0"/>
  </p:normalViewPr>
  <p:slideViewPr>
    <p:cSldViewPr>
      <p:cViewPr varScale="1">
        <p:scale>
          <a:sx n="88" d="100"/>
          <a:sy n="88" d="100"/>
        </p:scale>
        <p:origin x="-106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150" d="100"/>
          <a:sy n="150" d="100"/>
        </p:scale>
        <p:origin x="-1032" y="147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324E5A-75DE-4FED-9973-D87CF4EC841D}" type="datetimeFigureOut">
              <a:rPr lang="en-US" smtClean="0"/>
              <a:pPr/>
              <a:t>2/1/2009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7FA9B2-9EDD-45BF-8662-C452C85567AF}"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67FA9B2-9EDD-45BF-8662-C452C85567AF}"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Examples </a:t>
            </a:r>
            <a:r>
              <a:rPr lang="en-GB" dirty="0" smtClean="0"/>
              <a:t> </a:t>
            </a:r>
            <a:r>
              <a:rPr lang="en-GB" dirty="0" smtClean="0"/>
              <a:t>include </a:t>
            </a:r>
          </a:p>
          <a:p>
            <a:r>
              <a:rPr lang="en-GB" dirty="0" smtClean="0"/>
              <a:t>(a) The </a:t>
            </a:r>
            <a:r>
              <a:rPr lang="en-GB" dirty="0" smtClean="0"/>
              <a:t>imaginative </a:t>
            </a:r>
            <a:r>
              <a:rPr lang="en-GB" dirty="0" err="1" smtClean="0"/>
              <a:t>demonisation.of</a:t>
            </a:r>
            <a:r>
              <a:rPr lang="en-GB" dirty="0" smtClean="0"/>
              <a:t> authors that students disagree with: ‘I bet she just wrote that to  make a name for herself’ or ‘She  uses all this terminology just to annoy us’</a:t>
            </a:r>
          </a:p>
          <a:p>
            <a:r>
              <a:rPr lang="en-GB" dirty="0" smtClean="0"/>
              <a:t>(b)</a:t>
            </a:r>
            <a:r>
              <a:rPr lang="en-GB" dirty="0" smtClean="0"/>
              <a:t> </a:t>
            </a:r>
            <a:r>
              <a:rPr lang="en-GB" dirty="0" err="1" smtClean="0"/>
              <a:t>Bonnett’s</a:t>
            </a:r>
            <a:r>
              <a:rPr lang="en-GB" dirty="0" smtClean="0"/>
              <a:t> </a:t>
            </a:r>
            <a:r>
              <a:rPr lang="en-GB" dirty="0" err="1" smtClean="0"/>
              <a:t>egs</a:t>
            </a:r>
            <a:r>
              <a:rPr lang="en-GB" dirty="0" smtClean="0"/>
              <a:t> include God’s existence is proved by the Bible and we must accept the Bible’s views because it is the word of God. My example – </a:t>
            </a:r>
            <a:r>
              <a:rPr lang="en-GB" dirty="0" smtClean="0"/>
              <a:t>‘A </a:t>
            </a:r>
            <a:r>
              <a:rPr lang="en-GB" dirty="0" smtClean="0"/>
              <a:t>good</a:t>
            </a:r>
            <a:r>
              <a:rPr lang="en-GB" baseline="0" dirty="0" smtClean="0"/>
              <a:t> teacher will treat each child as an individual ...what do </a:t>
            </a:r>
            <a:r>
              <a:rPr lang="en-GB" baseline="0" dirty="0" smtClean="0"/>
              <a:t>you </a:t>
            </a:r>
            <a:r>
              <a:rPr lang="en-GB" baseline="0" dirty="0" smtClean="0"/>
              <a:t>mean by treating each child </a:t>
            </a:r>
            <a:r>
              <a:rPr lang="en-GB" baseline="0" dirty="0" smtClean="0"/>
              <a:t> individually ?...Good </a:t>
            </a:r>
            <a:r>
              <a:rPr lang="en-GB" baseline="0" dirty="0" smtClean="0"/>
              <a:t>teachers </a:t>
            </a:r>
            <a:r>
              <a:rPr lang="en-GB" baseline="0" dirty="0" smtClean="0"/>
              <a:t>do </a:t>
            </a:r>
            <a:r>
              <a:rPr lang="en-GB" baseline="0" dirty="0" err="1" smtClean="0"/>
              <a:t>thjs</a:t>
            </a:r>
            <a:r>
              <a:rPr lang="en-GB" baseline="0" dirty="0" smtClean="0"/>
              <a:t>  all the time’.</a:t>
            </a:r>
          </a:p>
          <a:p>
            <a:r>
              <a:rPr lang="en-GB" dirty="0" smtClean="0"/>
              <a:t>(c) </a:t>
            </a:r>
            <a:r>
              <a:rPr lang="en-GB" baseline="0" dirty="0" smtClean="0"/>
              <a:t>Reductionist include vulgar </a:t>
            </a:r>
            <a:r>
              <a:rPr lang="en-GB" baseline="0" dirty="0" err="1" smtClean="0"/>
              <a:t>marxism</a:t>
            </a:r>
            <a:r>
              <a:rPr lang="en-GB" baseline="0" dirty="0" smtClean="0"/>
              <a:t>  where everything depends on underlying class struggle, or teacher ideology where  </a:t>
            </a:r>
            <a:r>
              <a:rPr lang="en-GB" baseline="0" dirty="0" smtClean="0"/>
              <a:t>‘everything depends on </a:t>
            </a:r>
            <a:r>
              <a:rPr lang="en-GB" baseline="0" dirty="0" smtClean="0"/>
              <a:t> the personality </a:t>
            </a:r>
            <a:r>
              <a:rPr lang="en-GB" baseline="0" dirty="0" smtClean="0"/>
              <a:t>of child</a:t>
            </a:r>
            <a:r>
              <a:rPr lang="en-GB" baseline="0" dirty="0" smtClean="0"/>
              <a:t>’ or on ‘human nature’ </a:t>
            </a:r>
          </a:p>
          <a:p>
            <a:r>
              <a:rPr lang="en-GB" dirty="0" smtClean="0"/>
              <a:t>(d) T</a:t>
            </a:r>
            <a:r>
              <a:rPr lang="en-GB" baseline="0" dirty="0" smtClean="0"/>
              <a:t>eleological </a:t>
            </a:r>
            <a:r>
              <a:rPr lang="en-GB" baseline="0" dirty="0" smtClean="0"/>
              <a:t>– some underlying plan is detectable </a:t>
            </a:r>
            <a:r>
              <a:rPr lang="en-GB" baseline="0" dirty="0" err="1" smtClean="0"/>
              <a:t>e.g</a:t>
            </a:r>
            <a:r>
              <a:rPr lang="en-GB" baseline="0" dirty="0" smtClean="0"/>
              <a:t> everything leads up to </a:t>
            </a:r>
            <a:r>
              <a:rPr lang="en-GB" baseline="0" dirty="0" smtClean="0"/>
              <a:t>modern progressive education, with early Victorian mistakes</a:t>
            </a:r>
            <a:r>
              <a:rPr lang="en-GB" dirty="0" smtClean="0"/>
              <a:t> leading to Montessori schools as a more advanced stage, the</a:t>
            </a:r>
            <a:r>
              <a:rPr lang="en-GB" dirty="0" smtClean="0"/>
              <a:t>n </a:t>
            </a:r>
            <a:r>
              <a:rPr lang="en-GB" dirty="0" err="1" smtClean="0"/>
              <a:t>Plowden</a:t>
            </a:r>
            <a:r>
              <a:rPr lang="en-GB" dirty="0" smtClean="0"/>
              <a:t> etc</a:t>
            </a:r>
            <a:endParaRPr lang="en-GB" dirty="0"/>
          </a:p>
        </p:txBody>
      </p:sp>
      <p:sp>
        <p:nvSpPr>
          <p:cNvPr id="4" name="Slide Number Placeholder 3"/>
          <p:cNvSpPr>
            <a:spLocks noGrp="1"/>
          </p:cNvSpPr>
          <p:nvPr>
            <p:ph type="sldNum" sz="quarter" idx="10"/>
          </p:nvPr>
        </p:nvSpPr>
        <p:spPr/>
        <p:txBody>
          <a:bodyPr/>
          <a:lstStyle/>
          <a:p>
            <a:fld id="{E67FA9B2-9EDD-45BF-8662-C452C85567AF}"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Our view is that a good argument has a fair </a:t>
            </a:r>
            <a:r>
              <a:rPr lang="en-GB" dirty="0" smtClean="0"/>
              <a:t>and even and accurate summary of work or </a:t>
            </a:r>
            <a:r>
              <a:rPr lang="en-GB" dirty="0" smtClean="0"/>
              <a:t>position first. Then critical </a:t>
            </a:r>
            <a:r>
              <a:rPr lang="en-GB" dirty="0" smtClean="0"/>
              <a:t>comment </a:t>
            </a:r>
            <a:r>
              <a:rPr lang="en-GB" dirty="0" smtClean="0"/>
              <a:t> which may include:</a:t>
            </a:r>
          </a:p>
          <a:p>
            <a:endParaRPr lang="en-GB" dirty="0" smtClean="0"/>
          </a:p>
          <a:p>
            <a:pPr marL="228600" indent="-228600">
              <a:buAutoNum type="alphaLcParenBoth"/>
            </a:pPr>
            <a:r>
              <a:rPr lang="en-GB" dirty="0" smtClean="0"/>
              <a:t>“</a:t>
            </a:r>
            <a:r>
              <a:rPr lang="en-GB" dirty="0" smtClean="0"/>
              <a:t>internal” stuff like </a:t>
            </a:r>
            <a:r>
              <a:rPr lang="en-GB" dirty="0" smtClean="0"/>
              <a:t>saying there is not </a:t>
            </a:r>
            <a:r>
              <a:rPr lang="en-GB" dirty="0" smtClean="0"/>
              <a:t>enough </a:t>
            </a:r>
            <a:r>
              <a:rPr lang="en-GB" dirty="0" err="1" smtClean="0"/>
              <a:t>evidence,or</a:t>
            </a:r>
            <a:r>
              <a:rPr lang="en-GB" dirty="0" smtClean="0"/>
              <a:t> more research is  </a:t>
            </a:r>
            <a:r>
              <a:rPr lang="en-GB" dirty="0" smtClean="0"/>
              <a:t>needed; </a:t>
            </a:r>
            <a:r>
              <a:rPr lang="en-GB" dirty="0" smtClean="0"/>
              <a:t>the work needs </a:t>
            </a:r>
            <a:r>
              <a:rPr lang="en-GB" dirty="0" smtClean="0"/>
              <a:t>bringing up to </a:t>
            </a:r>
            <a:r>
              <a:rPr lang="en-GB" dirty="0" smtClean="0"/>
              <a:t>date ( ideally by saying what has changed)</a:t>
            </a:r>
          </a:p>
          <a:p>
            <a:pPr marL="228600" indent="-228600">
              <a:buAutoNum type="alphaLcParenBoth"/>
            </a:pPr>
            <a:r>
              <a:rPr lang="en-GB" baseline="0" dirty="0" smtClean="0"/>
              <a:t> </a:t>
            </a:r>
            <a:r>
              <a:rPr lang="en-GB" baseline="0" dirty="0" smtClean="0"/>
              <a:t>“external” stuff like </a:t>
            </a:r>
            <a:r>
              <a:rPr lang="en-GB" baseline="0" dirty="0" smtClean="0"/>
              <a:t>this author does </a:t>
            </a:r>
            <a:r>
              <a:rPr lang="en-GB" baseline="0" dirty="0" smtClean="0"/>
              <a:t>not agree with somebody else or </a:t>
            </a:r>
            <a:r>
              <a:rPr lang="en-GB" baseline="0" dirty="0" smtClean="0"/>
              <a:t>the argument needs </a:t>
            </a:r>
            <a:r>
              <a:rPr lang="en-GB" baseline="0" dirty="0" smtClean="0"/>
              <a:t>fleshing out </a:t>
            </a:r>
            <a:r>
              <a:rPr lang="en-GB" baseline="0" dirty="0" smtClean="0"/>
              <a:t>or linking with </a:t>
            </a:r>
            <a:r>
              <a:rPr lang="en-GB" baseline="0" dirty="0" smtClean="0"/>
              <a:t>other material ( from your modules?, from analogies</a:t>
            </a:r>
            <a:r>
              <a:rPr lang="en-GB" baseline="0" dirty="0" smtClean="0"/>
              <a:t>?)</a:t>
            </a:r>
          </a:p>
          <a:p>
            <a:pPr marL="228600" indent="-228600"/>
            <a:endParaRPr lang="en-GB" dirty="0" smtClean="0"/>
          </a:p>
          <a:p>
            <a:pPr marL="228600" indent="-228600"/>
            <a:r>
              <a:rPr lang="en-GB" dirty="0" smtClean="0"/>
              <a:t>Some flow chart approaches are summarised in </a:t>
            </a:r>
            <a:r>
              <a:rPr lang="en-GB" dirty="0" err="1" smtClean="0"/>
              <a:t>Arksey</a:t>
            </a:r>
            <a:r>
              <a:rPr lang="en-GB" dirty="0" smtClean="0"/>
              <a:t> and Harris - -some are computer-assisted</a:t>
            </a:r>
            <a:endParaRPr lang="en-GB" dirty="0"/>
          </a:p>
        </p:txBody>
      </p:sp>
      <p:sp>
        <p:nvSpPr>
          <p:cNvPr id="4" name="Slide Number Placeholder 3"/>
          <p:cNvSpPr>
            <a:spLocks noGrp="1"/>
          </p:cNvSpPr>
          <p:nvPr>
            <p:ph type="sldNum" sz="quarter" idx="10"/>
          </p:nvPr>
        </p:nvSpPr>
        <p:spPr/>
        <p:txBody>
          <a:bodyPr/>
          <a:lstStyle/>
          <a:p>
            <a:fld id="{E67FA9B2-9EDD-45BF-8662-C452C85567AF}"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When reading academic </a:t>
            </a:r>
            <a:r>
              <a:rPr lang="en-GB" dirty="0" smtClean="0"/>
              <a:t>writing </a:t>
            </a:r>
            <a:r>
              <a:rPr lang="en-GB" dirty="0" smtClean="0"/>
              <a:t>it is important </a:t>
            </a:r>
            <a:r>
              <a:rPr lang="en-GB" dirty="0" smtClean="0"/>
              <a:t>to remind </a:t>
            </a:r>
            <a:r>
              <a:rPr lang="en-GB" dirty="0" smtClean="0"/>
              <a:t>students </a:t>
            </a:r>
            <a:r>
              <a:rPr lang="en-GB" dirty="0" smtClean="0"/>
              <a:t>that </a:t>
            </a:r>
            <a:r>
              <a:rPr lang="en-GB" dirty="0" smtClean="0"/>
              <a:t>arguments are not </a:t>
            </a:r>
            <a:r>
              <a:rPr lang="en-GB" dirty="0" smtClean="0"/>
              <a:t>just logical – </a:t>
            </a:r>
            <a:r>
              <a:rPr lang="en-GB" dirty="0" smtClean="0"/>
              <a:t>there is often a lot of persuasion, including arguing </a:t>
            </a:r>
            <a:r>
              <a:rPr lang="en-GB" dirty="0" smtClean="0"/>
              <a:t>from authority with long lists of supporting refs</a:t>
            </a:r>
            <a:r>
              <a:rPr lang="en-GB" dirty="0" smtClean="0"/>
              <a:t>.</a:t>
            </a:r>
          </a:p>
          <a:p>
            <a:endParaRPr lang="en-GB" dirty="0" smtClean="0"/>
          </a:p>
          <a:p>
            <a:r>
              <a:rPr lang="en-GB" dirty="0" smtClean="0"/>
              <a:t>Even arguments in natural science rely heavily on rhetoric   </a:t>
            </a:r>
            <a:r>
              <a:rPr lang="en-GB" dirty="0" smtClean="0"/>
              <a:t>– </a:t>
            </a:r>
            <a:r>
              <a:rPr lang="en-GB" dirty="0" err="1" smtClean="0"/>
              <a:t>Latour</a:t>
            </a:r>
            <a:r>
              <a:rPr lang="en-GB" dirty="0" smtClean="0"/>
              <a:t> says </a:t>
            </a:r>
            <a:r>
              <a:rPr lang="en-GB" dirty="0" smtClean="0"/>
              <a:t>the aim is to </a:t>
            </a:r>
            <a:r>
              <a:rPr lang="en-GB" dirty="0" smtClean="0"/>
              <a:t>accumulate enough support to make it impractical to refute </a:t>
            </a:r>
            <a:r>
              <a:rPr lang="en-GB" dirty="0" smtClean="0"/>
              <a:t>an argument, and this involves the skilful deployment of  empirical </a:t>
            </a:r>
            <a:r>
              <a:rPr lang="en-GB" dirty="0" smtClean="0"/>
              <a:t>evidence, discussions about </a:t>
            </a:r>
            <a:r>
              <a:rPr lang="en-GB" dirty="0" smtClean="0"/>
              <a:t>the evidence, </a:t>
            </a:r>
            <a:r>
              <a:rPr lang="en-GB" dirty="0" smtClean="0"/>
              <a:t>methodological asides, political activity to get support and grants etc</a:t>
            </a:r>
            <a:endParaRPr lang="en-GB" dirty="0"/>
          </a:p>
        </p:txBody>
      </p:sp>
      <p:sp>
        <p:nvSpPr>
          <p:cNvPr id="4" name="Slide Number Placeholder 3"/>
          <p:cNvSpPr>
            <a:spLocks noGrp="1"/>
          </p:cNvSpPr>
          <p:nvPr>
            <p:ph type="sldNum" sz="quarter" idx="10"/>
          </p:nvPr>
        </p:nvSpPr>
        <p:spPr/>
        <p:txBody>
          <a:bodyPr/>
          <a:lstStyle/>
          <a:p>
            <a:fld id="{E67FA9B2-9EDD-45BF-8662-C452C85567AF}"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 is one format, where data is used to generate argument inductively, so to speak. Other arguments might start with claims or warrants etc.</a:t>
            </a:r>
          </a:p>
          <a:p>
            <a:endParaRPr lang="en-GB" dirty="0" smtClean="0"/>
          </a:p>
          <a:p>
            <a:r>
              <a:rPr lang="en-GB" dirty="0" err="1" smtClean="0"/>
              <a:t>Toulmin</a:t>
            </a:r>
            <a:r>
              <a:rPr lang="en-GB" dirty="0" smtClean="0"/>
              <a:t> does think that arguments vary considerably according to context, </a:t>
            </a:r>
            <a:r>
              <a:rPr lang="en-GB" dirty="0" err="1" smtClean="0"/>
              <a:t>Habermas</a:t>
            </a:r>
            <a:r>
              <a:rPr lang="en-GB" dirty="0" smtClean="0"/>
              <a:t> says. (and he wants to go further to develop universal forms)  Many of </a:t>
            </a:r>
            <a:r>
              <a:rPr lang="en-GB" dirty="0" err="1" smtClean="0"/>
              <a:t>Toulmin’s</a:t>
            </a:r>
            <a:r>
              <a:rPr lang="en-GB" dirty="0" smtClean="0"/>
              <a:t> actual examples are taken from legal argument, for example. It is important for </a:t>
            </a:r>
            <a:r>
              <a:rPr lang="en-GB" dirty="0" err="1" smtClean="0"/>
              <a:t>Habermas</a:t>
            </a:r>
            <a:r>
              <a:rPr lang="en-GB" dirty="0" smtClean="0"/>
              <a:t> to sort out the contextual elements from the actual structure of the argument –but we return to context when considering the peculiarities of academic argument (later)</a:t>
            </a:r>
            <a:endParaRPr lang="en-GB" dirty="0"/>
          </a:p>
        </p:txBody>
      </p:sp>
      <p:sp>
        <p:nvSpPr>
          <p:cNvPr id="4" name="Slide Number Placeholder 3"/>
          <p:cNvSpPr>
            <a:spLocks noGrp="1"/>
          </p:cNvSpPr>
          <p:nvPr>
            <p:ph type="sldNum" sz="quarter" idx="10"/>
          </p:nvPr>
        </p:nvSpPr>
        <p:spPr/>
        <p:txBody>
          <a:bodyPr/>
          <a:lstStyle/>
          <a:p>
            <a:fld id="{E67FA9B2-9EDD-45BF-8662-C452C85567AF}"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smtClean="0"/>
              <a:t>Habermas’s</a:t>
            </a:r>
            <a:r>
              <a:rPr lang="en-GB" dirty="0" smtClean="0"/>
              <a:t> validity claims are supposed to be found in all (pragmatic) speech acts. It follows that challenges to those claims are also always available ( except radical challenge might not be appropriate – </a:t>
            </a:r>
            <a:r>
              <a:rPr lang="en-GB" dirty="0" err="1" smtClean="0"/>
              <a:t>eg</a:t>
            </a:r>
            <a:r>
              <a:rPr lang="en-GB" dirty="0" smtClean="0"/>
              <a:t> when someone is delivering a funeral eulogy). </a:t>
            </a:r>
          </a:p>
          <a:p>
            <a:endParaRPr lang="en-GB" dirty="0" smtClean="0"/>
          </a:p>
          <a:p>
            <a:r>
              <a:rPr lang="en-GB" dirty="0" smtClean="0"/>
              <a:t>Taking the most practical line, it is possible to see the 4 main challenges as  a kind of checklist for the arguing student, although the first </a:t>
            </a:r>
            <a:r>
              <a:rPr lang="en-GB" dirty="0" err="1" smtClean="0"/>
              <a:t>twot</a:t>
            </a:r>
            <a:r>
              <a:rPr lang="en-GB" dirty="0" smtClean="0"/>
              <a:t> end to be valued in academic discourse especially</a:t>
            </a:r>
            <a:endParaRPr lang="en-GB" dirty="0"/>
          </a:p>
        </p:txBody>
      </p:sp>
      <p:sp>
        <p:nvSpPr>
          <p:cNvPr id="4" name="Slide Number Placeholder 3"/>
          <p:cNvSpPr>
            <a:spLocks noGrp="1"/>
          </p:cNvSpPr>
          <p:nvPr>
            <p:ph type="sldNum" sz="quarter" idx="10"/>
          </p:nvPr>
        </p:nvSpPr>
        <p:spPr/>
        <p:txBody>
          <a:bodyPr/>
          <a:lstStyle/>
          <a:p>
            <a:fld id="{E67FA9B2-9EDD-45BF-8662-C452C85567AF}"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67FA9B2-9EDD-45BF-8662-C452C85567AF}"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smtClean="0"/>
              <a:t>B</a:t>
            </a:r>
            <a:r>
              <a:rPr lang="en-GB" dirty="0" err="1" smtClean="0"/>
              <a:t>ourdieu</a:t>
            </a:r>
            <a:r>
              <a:rPr lang="en-GB" dirty="0" smtClean="0"/>
              <a:t> </a:t>
            </a:r>
            <a:r>
              <a:rPr lang="en-GB" dirty="0" smtClean="0"/>
              <a:t>et al </a:t>
            </a:r>
            <a:r>
              <a:rPr lang="en-GB" dirty="0" smtClean="0"/>
              <a:t> offer a marvellous analysis of  (elite, French) academic life, including  some astute analyses of teaching and learning ( supported by an interesting research procedure). The idea is that academic life is pretty specialist and odd, but that it is in everyone’s interest to insist it is not – students insist they have understood lectures, staff insist they are teaching as effectively as they might – e.g. “Rather </a:t>
            </a:r>
            <a:r>
              <a:rPr lang="en-GB" dirty="0" smtClean="0"/>
              <a:t>than take the essay for what it is – an imposed test in rhetoric – </a:t>
            </a:r>
            <a:r>
              <a:rPr lang="en-GB" dirty="0" smtClean="0"/>
              <a:t>[</a:t>
            </a:r>
            <a:r>
              <a:rPr lang="en-GB" dirty="0" smtClean="0"/>
              <a:t>participants] </a:t>
            </a:r>
            <a:r>
              <a:rPr lang="en-GB" dirty="0" smtClean="0"/>
              <a:t> </a:t>
            </a:r>
            <a:r>
              <a:rPr lang="en-GB" dirty="0" smtClean="0"/>
              <a:t>prefer to take it for what it is not – a free and personal creation”</a:t>
            </a:r>
          </a:p>
          <a:p>
            <a:endParaRPr lang="en-GB" dirty="0" smtClean="0"/>
          </a:p>
          <a:p>
            <a:r>
              <a:rPr lang="en-GB" dirty="0" smtClean="0"/>
              <a:t>Assessment </a:t>
            </a:r>
            <a:r>
              <a:rPr lang="en-GB" dirty="0" smtClean="0"/>
              <a:t>criteria – </a:t>
            </a:r>
            <a:r>
              <a:rPr lang="en-GB" dirty="0" smtClean="0"/>
              <a:t>excellent </a:t>
            </a:r>
            <a:r>
              <a:rPr lang="en-GB" dirty="0" smtClean="0"/>
              <a:t>work: “</a:t>
            </a:r>
            <a:r>
              <a:rPr lang="en-GB" sz="1200" kern="1200" dirty="0" smtClean="0">
                <a:solidFill>
                  <a:schemeClr val="tx1"/>
                </a:solidFill>
                <a:latin typeface="+mn-lt"/>
                <a:ea typeface="+mn-ea"/>
                <a:cs typeface="+mn-cs"/>
              </a:rPr>
              <a:t>impressive knowledge and understanding which contributes to the creation of new knowledge within the topic. ... Comprehensive, innovative and insightful synthesis and critical analysis.  Challenges theory and practice... Demonstrates quality and imagination in application ... Displays  methodological rigour and creativity together with outstanding understanding and </a:t>
            </a:r>
            <a:r>
              <a:rPr lang="en-GB" sz="1200" kern="1200" dirty="0" smtClean="0">
                <a:solidFill>
                  <a:schemeClr val="tx1"/>
                </a:solidFill>
                <a:latin typeface="+mn-lt"/>
                <a:ea typeface="+mn-ea"/>
                <a:cs typeface="+mn-cs"/>
              </a:rPr>
              <a:t>interpretation” The challenge is, of course, to be able to actually demonstrate these qualities in actual argument, or, to revert to </a:t>
            </a:r>
            <a:r>
              <a:rPr lang="en-GB" sz="1200" kern="1200" dirty="0" err="1" smtClean="0">
                <a:solidFill>
                  <a:schemeClr val="tx1"/>
                </a:solidFill>
                <a:latin typeface="+mn-lt"/>
                <a:ea typeface="+mn-ea"/>
                <a:cs typeface="+mn-cs"/>
              </a:rPr>
              <a:t>Bourdieu</a:t>
            </a:r>
            <a:r>
              <a:rPr lang="en-GB" sz="1200" kern="1200" dirty="0" smtClean="0">
                <a:solidFill>
                  <a:schemeClr val="tx1"/>
                </a:solidFill>
                <a:latin typeface="+mn-lt"/>
                <a:ea typeface="+mn-ea"/>
                <a:cs typeface="+mn-cs"/>
              </a:rPr>
              <a:t> et al, to help the marker recognise these qualities in an essay, to translate your actual prose into  ‘synthesis and critical analysis’ etc</a:t>
            </a:r>
            <a:endParaRPr lang="en-GB" dirty="0"/>
          </a:p>
        </p:txBody>
      </p:sp>
      <p:sp>
        <p:nvSpPr>
          <p:cNvPr id="4" name="Slide Number Placeholder 3"/>
          <p:cNvSpPr>
            <a:spLocks noGrp="1"/>
          </p:cNvSpPr>
          <p:nvPr>
            <p:ph type="sldNum" sz="quarter" idx="10"/>
          </p:nvPr>
        </p:nvSpPr>
        <p:spPr/>
        <p:txBody>
          <a:bodyPr/>
          <a:lstStyle/>
          <a:p>
            <a:fld id="{E67FA9B2-9EDD-45BF-8662-C452C85567AF}" type="slidenum">
              <a:rPr lang="en-GB" smtClean="0"/>
              <a:pPr/>
              <a:t>8</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C9F5AD72-4A72-4A0F-9836-87DB44CF668C}" type="datetimeFigureOut">
              <a:rPr lang="en-US" smtClean="0"/>
              <a:pPr/>
              <a:t>2/1/2009</a:t>
            </a:fld>
            <a:endParaRPr lang="en-GB"/>
          </a:p>
        </p:txBody>
      </p:sp>
      <p:sp>
        <p:nvSpPr>
          <p:cNvPr id="17" name="Footer Placeholder 16"/>
          <p:cNvSpPr>
            <a:spLocks noGrp="1"/>
          </p:cNvSpPr>
          <p:nvPr>
            <p:ph type="ftr" sz="quarter" idx="11"/>
          </p:nvPr>
        </p:nvSpPr>
        <p:spPr/>
        <p:txBody>
          <a:bodyPr/>
          <a:lstStyle>
            <a:extLst/>
          </a:lstStyle>
          <a:p>
            <a:endParaRPr lang="en-GB"/>
          </a:p>
        </p:txBody>
      </p:sp>
      <p:sp>
        <p:nvSpPr>
          <p:cNvPr id="29" name="Slide Number Placeholder 28"/>
          <p:cNvSpPr>
            <a:spLocks noGrp="1"/>
          </p:cNvSpPr>
          <p:nvPr>
            <p:ph type="sldNum" sz="quarter" idx="12"/>
          </p:nvPr>
        </p:nvSpPr>
        <p:spPr/>
        <p:txBody>
          <a:bodyPr/>
          <a:lstStyle>
            <a:extLst/>
          </a:lstStyle>
          <a:p>
            <a:fld id="{04EDF159-626B-4F6C-A0CC-4F47880D039C}" type="slidenum">
              <a:rPr lang="en-GB" smtClean="0"/>
              <a:pPr/>
              <a:t>‹#›</a:t>
            </a:fld>
            <a:endParaRPr lang="en-GB"/>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F5AD72-4A72-4A0F-9836-87DB44CF668C}" type="datetimeFigureOut">
              <a:rPr lang="en-US" smtClean="0"/>
              <a:pPr/>
              <a:t>2/1/2009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4EDF159-626B-4F6C-A0CC-4F47880D039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9F5AD72-4A72-4A0F-9836-87DB44CF668C}" type="datetimeFigureOut">
              <a:rPr lang="en-US" smtClean="0"/>
              <a:pPr/>
              <a:t>2/1/2009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4EDF159-626B-4F6C-A0CC-4F47880D039C}" type="slidenum">
              <a:rPr lang="en-GB" smtClean="0"/>
              <a:pPr/>
              <a:t>‹#›</a:t>
            </a:fld>
            <a:endParaRPr lang="en-GB"/>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9F5AD72-4A72-4A0F-9836-87DB44CF668C}" type="datetimeFigureOut">
              <a:rPr lang="en-US" smtClean="0"/>
              <a:pPr/>
              <a:t>2/1/2009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04EDF159-626B-4F6C-A0CC-4F47880D039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9F5AD72-4A72-4A0F-9836-87DB44CF668C}" type="datetimeFigureOut">
              <a:rPr lang="en-US" smtClean="0"/>
              <a:pPr/>
              <a:t>2/1/2009</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04EDF159-626B-4F6C-A0CC-4F47880D039C}" type="slidenum">
              <a:rPr lang="en-GB" smtClean="0"/>
              <a:pPr/>
              <a:t>‹#›</a:t>
            </a:fld>
            <a:endParaRPr lang="en-GB"/>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9F5AD72-4A72-4A0F-9836-87DB44CF668C}" type="datetimeFigureOut">
              <a:rPr lang="en-US" smtClean="0"/>
              <a:pPr/>
              <a:t>2/1/2009</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04EDF159-626B-4F6C-A0CC-4F47880D039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9F5AD72-4A72-4A0F-9836-87DB44CF668C}" type="datetimeFigureOut">
              <a:rPr lang="en-US" smtClean="0"/>
              <a:pPr/>
              <a:t>2/1/2009</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04EDF159-626B-4F6C-A0CC-4F47880D039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9F5AD72-4A72-4A0F-9836-87DB44CF668C}" type="datetimeFigureOut">
              <a:rPr lang="en-US" smtClean="0"/>
              <a:pPr/>
              <a:t>2/1/2009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04EDF159-626B-4F6C-A0CC-4F47880D039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C9F5AD72-4A72-4A0F-9836-87DB44CF668C}" type="datetimeFigureOut">
              <a:rPr lang="en-US" smtClean="0"/>
              <a:pPr/>
              <a:t>2/1/2009</a:t>
            </a:fld>
            <a:endParaRPr lang="en-GB"/>
          </a:p>
        </p:txBody>
      </p:sp>
      <p:sp>
        <p:nvSpPr>
          <p:cNvPr id="6" name="Footer Placeholder 5"/>
          <p:cNvSpPr>
            <a:spLocks noGrp="1"/>
          </p:cNvSpPr>
          <p:nvPr>
            <p:ph type="ftr" sz="quarter" idx="11"/>
          </p:nvPr>
        </p:nvSpPr>
        <p:spPr>
          <a:xfrm>
            <a:off x="914400" y="55499"/>
            <a:ext cx="5562600" cy="365125"/>
          </a:xfrm>
        </p:spPr>
        <p:txBody>
          <a:bodyPr/>
          <a:lstStyle>
            <a:extLst/>
          </a:lstStyle>
          <a:p>
            <a:endParaRPr lang="en-GB"/>
          </a:p>
        </p:txBody>
      </p:sp>
      <p:sp>
        <p:nvSpPr>
          <p:cNvPr id="7" name="Slide Number Placeholder 6"/>
          <p:cNvSpPr>
            <a:spLocks noGrp="1"/>
          </p:cNvSpPr>
          <p:nvPr>
            <p:ph type="sldNum" sz="quarter" idx="12"/>
          </p:nvPr>
        </p:nvSpPr>
        <p:spPr>
          <a:xfrm>
            <a:off x="8610600" y="55499"/>
            <a:ext cx="457200" cy="365125"/>
          </a:xfrm>
        </p:spPr>
        <p:txBody>
          <a:bodyPr/>
          <a:lstStyle>
            <a:extLst/>
          </a:lstStyle>
          <a:p>
            <a:fld id="{04EDF159-626B-4F6C-A0CC-4F47880D039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F5AD72-4A72-4A0F-9836-87DB44CF668C}" type="datetimeFigureOut">
              <a:rPr lang="en-US" smtClean="0"/>
              <a:pPr/>
              <a:t>2/1/2009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4EDF159-626B-4F6C-A0CC-4F47880D039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F5AD72-4A72-4A0F-9836-87DB44CF668C}" type="datetimeFigureOut">
              <a:rPr lang="en-US" smtClean="0"/>
              <a:pPr/>
              <a:t>2/1/2009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4EDF159-626B-4F6C-A0CC-4F47880D039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C9F5AD72-4A72-4A0F-9836-87DB44CF668C}" type="datetimeFigureOut">
              <a:rPr lang="en-US" smtClean="0"/>
              <a:pPr/>
              <a:t>2/1/2009</a:t>
            </a:fld>
            <a:endParaRPr lang="en-GB"/>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GB"/>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04EDF159-626B-4F6C-A0CC-4F47880D039C}"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harris@marjon.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arasite.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arasite.org/studyskills/sskillsmenu.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MEd Conference</a:t>
            </a:r>
            <a:endParaRPr lang="en-GB" dirty="0"/>
          </a:p>
        </p:txBody>
      </p:sp>
      <p:sp>
        <p:nvSpPr>
          <p:cNvPr id="3" name="Subtitle 2"/>
          <p:cNvSpPr>
            <a:spLocks noGrp="1"/>
          </p:cNvSpPr>
          <p:nvPr>
            <p:ph type="subTitle" idx="1"/>
          </p:nvPr>
        </p:nvSpPr>
        <p:spPr/>
        <p:txBody>
          <a:bodyPr/>
          <a:lstStyle/>
          <a:p>
            <a:r>
              <a:rPr lang="en-GB" dirty="0" smtClean="0">
                <a:hlinkClick r:id="rId3"/>
              </a:rPr>
              <a:t>dharris@marjon.ac.uk</a:t>
            </a:r>
            <a:endParaRPr lang="en-GB" dirty="0" smtClean="0"/>
          </a:p>
          <a:p>
            <a:r>
              <a:rPr lang="en-GB" dirty="0" smtClean="0">
                <a:hlinkClick r:id="rId4"/>
              </a:rPr>
              <a:t>http://www.arasite.org/</a:t>
            </a:r>
            <a:endParaRPr lang="en-GB" dirty="0" smtClean="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Usual Advice # 1</a:t>
            </a:r>
            <a:endParaRPr lang="en-GB" dirty="0"/>
          </a:p>
        </p:txBody>
      </p:sp>
      <p:sp>
        <p:nvSpPr>
          <p:cNvPr id="3" name="Content Placeholder 2"/>
          <p:cNvSpPr>
            <a:spLocks noGrp="1"/>
          </p:cNvSpPr>
          <p:nvPr>
            <p:ph idx="1"/>
          </p:nvPr>
        </p:nvSpPr>
        <p:spPr/>
        <p:txBody>
          <a:bodyPr/>
          <a:lstStyle/>
          <a:p>
            <a:r>
              <a:rPr lang="en-GB" dirty="0" smtClean="0"/>
              <a:t>Avoid certain kinds of “argument” </a:t>
            </a:r>
          </a:p>
          <a:p>
            <a:r>
              <a:rPr lang="en-GB" dirty="0" err="1" smtClean="0"/>
              <a:t>Arksey</a:t>
            </a:r>
            <a:r>
              <a:rPr lang="en-GB" dirty="0" smtClean="0"/>
              <a:t> &amp; Harris ( 2007) </a:t>
            </a:r>
            <a:r>
              <a:rPr lang="en-GB" dirty="0" err="1" smtClean="0"/>
              <a:t>ch</a:t>
            </a:r>
            <a:r>
              <a:rPr lang="en-GB" dirty="0" smtClean="0"/>
              <a:t>. </a:t>
            </a:r>
            <a:r>
              <a:rPr lang="en-GB" dirty="0" smtClean="0"/>
              <a:t>5: avoid personal </a:t>
            </a:r>
            <a:r>
              <a:rPr lang="en-GB" dirty="0" smtClean="0"/>
              <a:t>rant, ad hominem, </a:t>
            </a:r>
            <a:r>
              <a:rPr lang="en-GB" dirty="0" smtClean="0"/>
              <a:t>over-generalised argument</a:t>
            </a:r>
            <a:endParaRPr lang="en-GB" dirty="0" smtClean="0"/>
          </a:p>
          <a:p>
            <a:r>
              <a:rPr lang="en-GB" dirty="0" err="1" smtClean="0"/>
              <a:t>Bonnett</a:t>
            </a:r>
            <a:r>
              <a:rPr lang="en-GB" dirty="0" smtClean="0"/>
              <a:t> ( 2001) </a:t>
            </a:r>
            <a:r>
              <a:rPr lang="en-GB" dirty="0" smtClean="0"/>
              <a:t>ch.3: avoid circular</a:t>
            </a:r>
            <a:r>
              <a:rPr lang="en-GB" dirty="0" smtClean="0"/>
              <a:t>, reductionist, </a:t>
            </a:r>
            <a:r>
              <a:rPr lang="en-GB" dirty="0" err="1" smtClean="0"/>
              <a:t>telelogical</a:t>
            </a:r>
            <a:r>
              <a:rPr lang="en-GB" dirty="0" smtClean="0"/>
              <a:t> argument</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Usual advice #2</a:t>
            </a:r>
            <a:endParaRPr lang="en-GB" dirty="0"/>
          </a:p>
        </p:txBody>
      </p:sp>
      <p:sp>
        <p:nvSpPr>
          <p:cNvPr id="3" name="Content Placeholder 2"/>
          <p:cNvSpPr>
            <a:spLocks noGrp="1"/>
          </p:cNvSpPr>
          <p:nvPr>
            <p:ph idx="1"/>
          </p:nvPr>
        </p:nvSpPr>
        <p:spPr/>
        <p:txBody>
          <a:bodyPr>
            <a:normAutofit fontScale="92500"/>
          </a:bodyPr>
          <a:lstStyle/>
          <a:p>
            <a:r>
              <a:rPr lang="en-GB" dirty="0" smtClean="0"/>
              <a:t>Good arguments are structured in certain ways</a:t>
            </a:r>
          </a:p>
          <a:p>
            <a:r>
              <a:rPr lang="en-GB" dirty="0" err="1" smtClean="0"/>
              <a:t>Arksey</a:t>
            </a:r>
            <a:r>
              <a:rPr lang="en-GB" dirty="0" smtClean="0"/>
              <a:t> &amp; </a:t>
            </a:r>
            <a:r>
              <a:rPr lang="en-GB" dirty="0"/>
              <a:t>H</a:t>
            </a:r>
            <a:r>
              <a:rPr lang="en-GB" dirty="0" smtClean="0"/>
              <a:t>arris </a:t>
            </a:r>
            <a:r>
              <a:rPr lang="en-GB" dirty="0" smtClean="0"/>
              <a:t>suggest </a:t>
            </a:r>
            <a:r>
              <a:rPr lang="en-GB" dirty="0" smtClean="0"/>
              <a:t>summary plus comment</a:t>
            </a:r>
          </a:p>
          <a:p>
            <a:r>
              <a:rPr lang="en-GB" dirty="0" err="1" smtClean="0"/>
              <a:t>Bonnett</a:t>
            </a:r>
            <a:r>
              <a:rPr lang="en-GB" dirty="0" smtClean="0"/>
              <a:t> – discuss alternative interpretations or views together with supporting or contrary “evidence”</a:t>
            </a:r>
          </a:p>
          <a:p>
            <a:r>
              <a:rPr lang="en-GB" dirty="0" smtClean="0"/>
              <a:t>Flow-chart approaches: state your views;  support with evidence; state contrary views; support with evidence; discuss strengths and weaknesses</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Theories of </a:t>
            </a:r>
            <a:r>
              <a:rPr lang="en-GB" dirty="0"/>
              <a:t>A</a:t>
            </a:r>
            <a:r>
              <a:rPr lang="en-GB" dirty="0" smtClean="0"/>
              <a:t>rgument</a:t>
            </a:r>
            <a:endParaRPr lang="en-GB" dirty="0"/>
          </a:p>
        </p:txBody>
      </p:sp>
      <p:sp>
        <p:nvSpPr>
          <p:cNvPr id="3" name="Content Placeholder 2"/>
          <p:cNvSpPr>
            <a:spLocks noGrp="1"/>
          </p:cNvSpPr>
          <p:nvPr>
            <p:ph idx="1"/>
          </p:nvPr>
        </p:nvSpPr>
        <p:spPr/>
        <p:txBody>
          <a:bodyPr/>
          <a:lstStyle/>
          <a:p>
            <a:r>
              <a:rPr lang="en-GB" dirty="0" smtClean="0"/>
              <a:t>Arguments are not just logical but rhetorical, persuasive. Even (sports) science ones.</a:t>
            </a:r>
          </a:p>
          <a:p>
            <a:r>
              <a:rPr lang="en-GB" dirty="0" smtClean="0"/>
              <a:t>Need full picture to include rhetoric</a:t>
            </a:r>
          </a:p>
          <a:p>
            <a:r>
              <a:rPr lang="en-GB" dirty="0" err="1" smtClean="0"/>
              <a:t>Toulmin</a:t>
            </a:r>
            <a:r>
              <a:rPr lang="en-GB" dirty="0" smtClean="0"/>
              <a:t>: </a:t>
            </a:r>
            <a:r>
              <a:rPr lang="en-GB" dirty="0" smtClean="0"/>
              <a:t>the role of </a:t>
            </a:r>
            <a:r>
              <a:rPr lang="en-US" dirty="0" smtClean="0"/>
              <a:t>claims</a:t>
            </a:r>
            <a:r>
              <a:rPr lang="en-US" dirty="0"/>
              <a:t>, data, warrants </a:t>
            </a:r>
            <a:r>
              <a:rPr lang="en-US" dirty="0" smtClean="0"/>
              <a:t>(</a:t>
            </a:r>
            <a:r>
              <a:rPr lang="en-US" dirty="0"/>
              <a:t>a way of </a:t>
            </a:r>
            <a:r>
              <a:rPr lang="en-US" dirty="0" err="1"/>
              <a:t>authorising</a:t>
            </a:r>
            <a:r>
              <a:rPr lang="en-US" dirty="0"/>
              <a:t> claims from data), qualifiers, </a:t>
            </a:r>
            <a:r>
              <a:rPr lang="en-US" dirty="0" smtClean="0"/>
              <a:t>rebuttals </a:t>
            </a:r>
            <a:r>
              <a:rPr lang="en-US" dirty="0"/>
              <a:t>(aimed specifically at the warrant), and backing. </a:t>
            </a:r>
            <a:endParaRPr lang="en-GB" dirty="0"/>
          </a:p>
          <a:p>
            <a:r>
              <a:rPr lang="en-US" dirty="0"/>
              <a:t> </a:t>
            </a:r>
            <a:r>
              <a:rPr lang="en-US" dirty="0" smtClean="0"/>
              <a:t>Varies by context?</a:t>
            </a:r>
            <a:endParaRPr lang="en-GB" dirty="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smtClean="0"/>
              <a:t>Toulmin</a:t>
            </a:r>
            <a:r>
              <a:rPr lang="en-GB" dirty="0" smtClean="0"/>
              <a:t> -- see Lunsford (2002)</a:t>
            </a:r>
            <a:endParaRPr lang="en-GB" dirty="0"/>
          </a:p>
        </p:txBody>
      </p:sp>
      <p:sp>
        <p:nvSpPr>
          <p:cNvPr id="3" name="Content Placeholder 2"/>
          <p:cNvSpPr>
            <a:spLocks noGrp="1"/>
          </p:cNvSpPr>
          <p:nvPr>
            <p:ph idx="1"/>
          </p:nvPr>
        </p:nvSpPr>
        <p:spPr/>
        <p:txBody>
          <a:bodyPr>
            <a:normAutofit fontScale="70000" lnSpcReduction="20000"/>
          </a:bodyPr>
          <a:lstStyle/>
          <a:p>
            <a:r>
              <a:rPr lang="en-US" dirty="0" smtClean="0"/>
              <a:t>D                                                        So</a:t>
            </a:r>
            <a:r>
              <a:rPr lang="en-US" dirty="0"/>
              <a:t>, Q,C </a:t>
            </a:r>
            <a:endParaRPr lang="en-GB" dirty="0"/>
          </a:p>
          <a:p>
            <a:r>
              <a:rPr lang="en-US" dirty="0"/>
              <a:t> </a:t>
            </a:r>
            <a:endParaRPr lang="en-GB" dirty="0"/>
          </a:p>
          <a:p>
            <a:r>
              <a:rPr lang="en-GB" dirty="0" smtClean="0"/>
              <a:t/>
            </a:r>
            <a:br>
              <a:rPr lang="en-GB" dirty="0" smtClean="0"/>
            </a:br>
            <a:endParaRPr lang="en-GB" dirty="0"/>
          </a:p>
          <a:p>
            <a:r>
              <a:rPr lang="en-US" dirty="0"/>
              <a:t> </a:t>
            </a:r>
            <a:endParaRPr lang="en-GB" dirty="0"/>
          </a:p>
          <a:p>
            <a:r>
              <a:rPr lang="en-US" dirty="0"/>
              <a:t>		Since W		</a:t>
            </a:r>
            <a:r>
              <a:rPr lang="en-US" dirty="0" smtClean="0"/>
              <a:t>     unless </a:t>
            </a:r>
            <a:r>
              <a:rPr lang="en-US" dirty="0"/>
              <a:t>R</a:t>
            </a:r>
            <a:endParaRPr lang="en-GB" dirty="0"/>
          </a:p>
          <a:p>
            <a:r>
              <a:rPr lang="en-US" dirty="0"/>
              <a:t>	</a:t>
            </a:r>
            <a:endParaRPr lang="en-GB" dirty="0"/>
          </a:p>
          <a:p>
            <a:r>
              <a:rPr lang="en-US" dirty="0"/>
              <a:t> </a:t>
            </a:r>
            <a:endParaRPr lang="en-GB" dirty="0"/>
          </a:p>
          <a:p>
            <a:r>
              <a:rPr lang="en-US" dirty="0"/>
              <a:t> </a:t>
            </a:r>
            <a:endParaRPr lang="en-GB" dirty="0"/>
          </a:p>
          <a:p>
            <a:r>
              <a:rPr lang="en-US" dirty="0"/>
              <a:t> </a:t>
            </a:r>
            <a:r>
              <a:rPr lang="en-GB" dirty="0" smtClean="0"/>
              <a:t>               </a:t>
            </a:r>
            <a:r>
              <a:rPr lang="en-US" dirty="0" smtClean="0"/>
              <a:t>On </a:t>
            </a:r>
            <a:r>
              <a:rPr lang="en-US" dirty="0"/>
              <a:t>account of B </a:t>
            </a:r>
            <a:endParaRPr lang="en-GB" dirty="0"/>
          </a:p>
          <a:p>
            <a:r>
              <a:rPr lang="en-US" dirty="0"/>
              <a:t> </a:t>
            </a:r>
            <a:endParaRPr lang="en-GB" dirty="0"/>
          </a:p>
          <a:p>
            <a:r>
              <a:rPr lang="en-US" dirty="0"/>
              <a:t>D= data; </a:t>
            </a:r>
            <a:r>
              <a:rPr lang="en-US" dirty="0" smtClean="0"/>
              <a:t> Q</a:t>
            </a:r>
            <a:r>
              <a:rPr lang="en-US" dirty="0"/>
              <a:t>= qualifier; </a:t>
            </a:r>
            <a:r>
              <a:rPr lang="en-US" dirty="0" smtClean="0"/>
              <a:t> C=claim</a:t>
            </a:r>
            <a:r>
              <a:rPr lang="en-US" dirty="0"/>
              <a:t>; </a:t>
            </a:r>
            <a:r>
              <a:rPr lang="en-US" dirty="0" smtClean="0"/>
              <a:t> W=warrant</a:t>
            </a:r>
            <a:r>
              <a:rPr lang="en-US" dirty="0"/>
              <a:t>; </a:t>
            </a:r>
            <a:r>
              <a:rPr lang="en-US" dirty="0" smtClean="0"/>
              <a:t> R</a:t>
            </a:r>
            <a:r>
              <a:rPr lang="en-US" dirty="0"/>
              <a:t>= rebuttal; </a:t>
            </a:r>
            <a:r>
              <a:rPr lang="en-US" dirty="0" smtClean="0"/>
              <a:t>B=backing</a:t>
            </a:r>
          </a:p>
          <a:p>
            <a:endParaRPr lang="en-US" dirty="0"/>
          </a:p>
          <a:p>
            <a:endParaRPr lang="en-GB" dirty="0"/>
          </a:p>
          <a:p>
            <a:endParaRPr lang="en-GB" dirty="0"/>
          </a:p>
        </p:txBody>
      </p:sp>
      <p:cxnSp>
        <p:nvCxnSpPr>
          <p:cNvPr id="5" name="Straight Arrow Connector 4"/>
          <p:cNvCxnSpPr/>
          <p:nvPr/>
        </p:nvCxnSpPr>
        <p:spPr>
          <a:xfrm rot="5400000">
            <a:off x="2035951" y="2536025"/>
            <a:ext cx="150019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2178827" y="4036223"/>
            <a:ext cx="121444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4250529" y="2607463"/>
            <a:ext cx="135732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071538" y="1714488"/>
            <a:ext cx="350046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Universal Argument?</a:t>
            </a:r>
            <a:endParaRPr lang="en-GB" dirty="0"/>
          </a:p>
        </p:txBody>
      </p:sp>
      <p:sp>
        <p:nvSpPr>
          <p:cNvPr id="3" name="Content Placeholder 2"/>
          <p:cNvSpPr>
            <a:spLocks noGrp="1"/>
          </p:cNvSpPr>
          <p:nvPr>
            <p:ph idx="1"/>
          </p:nvPr>
        </p:nvSpPr>
        <p:spPr/>
        <p:txBody>
          <a:bodyPr>
            <a:normAutofit fontScale="92500" lnSpcReduction="20000"/>
          </a:bodyPr>
          <a:lstStyle/>
          <a:p>
            <a:r>
              <a:rPr lang="en-GB" dirty="0" err="1" smtClean="0"/>
              <a:t>Habermas</a:t>
            </a:r>
            <a:r>
              <a:rPr lang="en-GB" dirty="0" smtClean="0"/>
              <a:t> and the “ideal speech act” (see Ray 2004)</a:t>
            </a:r>
          </a:p>
          <a:p>
            <a:r>
              <a:rPr lang="en-GB" dirty="0" smtClean="0"/>
              <a:t>Challenging validity in 4 main ways:</a:t>
            </a:r>
          </a:p>
          <a:p>
            <a:r>
              <a:rPr lang="en-US" dirty="0"/>
              <a:t>Is the claim true, does it describe an actual state of affairs as accurately as possible? </a:t>
            </a:r>
            <a:endParaRPr lang="en-GB" dirty="0"/>
          </a:p>
          <a:p>
            <a:r>
              <a:rPr lang="en-US" dirty="0"/>
              <a:t>Is the claim </a:t>
            </a:r>
            <a:r>
              <a:rPr lang="en-US"/>
              <a:t>effective</a:t>
            </a:r>
            <a:r>
              <a:rPr lang="en-US" smtClean="0"/>
              <a:t>, </a:t>
            </a:r>
            <a:r>
              <a:rPr lang="en-US" dirty="0"/>
              <a:t>well-formed, logical, plausible and comprehensible? </a:t>
            </a:r>
            <a:endParaRPr lang="en-GB" dirty="0"/>
          </a:p>
          <a:p>
            <a:r>
              <a:rPr lang="en-US" dirty="0"/>
              <a:t>Is the claim appropriate according to what is normally expected and required? </a:t>
            </a:r>
            <a:endParaRPr lang="en-GB" dirty="0"/>
          </a:p>
          <a:p>
            <a:r>
              <a:rPr lang="en-US" dirty="0"/>
              <a:t>Is the claim a genuine expression of the claimant's views -- is it sincere? </a:t>
            </a:r>
            <a:endParaRPr lang="en-GB" dirty="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normAutofit fontScale="70000" lnSpcReduction="20000"/>
          </a:bodyPr>
          <a:lstStyle/>
          <a:p>
            <a:r>
              <a:rPr lang="en-GB" dirty="0" err="1" smtClean="0"/>
              <a:t>Arksey</a:t>
            </a:r>
            <a:r>
              <a:rPr lang="en-GB" dirty="0" smtClean="0"/>
              <a:t>, H. and Harris, D. (2007) </a:t>
            </a:r>
            <a:r>
              <a:rPr lang="en-GB" i="1" dirty="0" smtClean="0"/>
              <a:t>How to Succeed in Your Social Science Degree</a:t>
            </a:r>
            <a:r>
              <a:rPr lang="en-GB" dirty="0" smtClean="0"/>
              <a:t>, London: Sage</a:t>
            </a:r>
          </a:p>
          <a:p>
            <a:r>
              <a:rPr lang="en-GB" dirty="0" err="1" smtClean="0"/>
              <a:t>Bonnett</a:t>
            </a:r>
            <a:r>
              <a:rPr lang="en-GB" dirty="0" smtClean="0"/>
              <a:t>, A. (2001) </a:t>
            </a:r>
            <a:r>
              <a:rPr lang="en-GB" i="1" dirty="0" smtClean="0"/>
              <a:t>How to Argue: a student’s guide</a:t>
            </a:r>
            <a:r>
              <a:rPr lang="en-GB" dirty="0" smtClean="0"/>
              <a:t>, London: </a:t>
            </a:r>
            <a:r>
              <a:rPr lang="en-GB" dirty="0" smtClean="0"/>
              <a:t>P</a:t>
            </a:r>
            <a:r>
              <a:rPr lang="en-GB" dirty="0" smtClean="0"/>
              <a:t>earson Education Ltd</a:t>
            </a:r>
          </a:p>
          <a:p>
            <a:r>
              <a:rPr lang="en-GB" dirty="0" err="1" smtClean="0"/>
              <a:t>Bourdieu</a:t>
            </a:r>
            <a:r>
              <a:rPr lang="en-GB" dirty="0" smtClean="0"/>
              <a:t>, P., </a:t>
            </a:r>
            <a:r>
              <a:rPr lang="en-GB" dirty="0" err="1" smtClean="0"/>
              <a:t>Passeron</a:t>
            </a:r>
            <a:r>
              <a:rPr lang="en-GB" dirty="0" smtClean="0"/>
              <a:t>, J-C., and de Saint Martin, M. (1994) </a:t>
            </a:r>
            <a:r>
              <a:rPr lang="en-GB" i="1" dirty="0" smtClean="0"/>
              <a:t>Academic Discourse</a:t>
            </a:r>
            <a:r>
              <a:rPr lang="en-GB" dirty="0" smtClean="0"/>
              <a:t>, Oxford: Polity Press</a:t>
            </a:r>
          </a:p>
          <a:p>
            <a:r>
              <a:rPr lang="en-GB" dirty="0" smtClean="0"/>
              <a:t>Harris, D. (no date) ‘Study Skills’ [online] </a:t>
            </a:r>
            <a:r>
              <a:rPr lang="en-GB" dirty="0" smtClean="0">
                <a:hlinkClick r:id="rId3"/>
              </a:rPr>
              <a:t>http://www.arasite.org/studyskills/sskillsmenu.html</a:t>
            </a:r>
            <a:endParaRPr lang="en-GB" dirty="0" smtClean="0"/>
          </a:p>
          <a:p>
            <a:r>
              <a:rPr lang="en-GB" dirty="0" err="1" smtClean="0"/>
              <a:t>Latour</a:t>
            </a:r>
            <a:r>
              <a:rPr lang="en-GB" dirty="0" smtClean="0"/>
              <a:t>, B. (1987) Science in Action, Cambridge: Harvard University Press</a:t>
            </a:r>
          </a:p>
          <a:p>
            <a:r>
              <a:rPr lang="en-GB" dirty="0" smtClean="0"/>
              <a:t>Lunsford, K. (2002) ‘Contextualising </a:t>
            </a:r>
            <a:r>
              <a:rPr lang="en-GB" dirty="0" err="1" smtClean="0"/>
              <a:t>Toulmin‘s</a:t>
            </a:r>
            <a:r>
              <a:rPr lang="en-GB" dirty="0" smtClean="0"/>
              <a:t> Model in the Writing Classroom. A Case Study’, </a:t>
            </a:r>
            <a:r>
              <a:rPr lang="en-GB" i="1" dirty="0" smtClean="0"/>
              <a:t>Written Communication </a:t>
            </a:r>
            <a:r>
              <a:rPr lang="en-GB" dirty="0" smtClean="0"/>
              <a:t>19(1): 109—74</a:t>
            </a:r>
          </a:p>
          <a:p>
            <a:r>
              <a:rPr lang="en-GB" dirty="0" smtClean="0"/>
              <a:t>Ray, L. (2004) ‘Pragmatism and Critical Theory’, </a:t>
            </a:r>
            <a:r>
              <a:rPr lang="en-GB" i="1" dirty="0" smtClean="0"/>
              <a:t>European Journal of Social Theory </a:t>
            </a:r>
            <a:r>
              <a:rPr lang="en-GB" dirty="0" smtClean="0"/>
              <a:t>7(3): 307--21</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Academic Context?</a:t>
            </a:r>
            <a:endParaRPr lang="en-GB" dirty="0"/>
          </a:p>
        </p:txBody>
      </p:sp>
      <p:sp>
        <p:nvSpPr>
          <p:cNvPr id="3" name="Content Placeholder 2"/>
          <p:cNvSpPr>
            <a:spLocks noGrp="1"/>
          </p:cNvSpPr>
          <p:nvPr>
            <p:ph idx="1"/>
          </p:nvPr>
        </p:nvSpPr>
        <p:spPr/>
        <p:txBody>
          <a:bodyPr>
            <a:normAutofit/>
          </a:bodyPr>
          <a:lstStyle/>
          <a:p>
            <a:r>
              <a:rPr lang="en-GB" dirty="0" smtClean="0"/>
              <a:t>“Strategic communication</a:t>
            </a:r>
            <a:r>
              <a:rPr lang="en-GB" dirty="0" smtClean="0"/>
              <a:t>” in academic life – </a:t>
            </a:r>
            <a:r>
              <a:rPr lang="en-GB" dirty="0" smtClean="0"/>
              <a:t>motives other than pure argument?</a:t>
            </a:r>
          </a:p>
          <a:p>
            <a:r>
              <a:rPr lang="en-GB" dirty="0" smtClean="0"/>
              <a:t>Academic work really about conforming not creativity? – </a:t>
            </a:r>
            <a:r>
              <a:rPr lang="en-GB" dirty="0" err="1" smtClean="0"/>
              <a:t>Bourdieu</a:t>
            </a:r>
            <a:r>
              <a:rPr lang="en-GB" dirty="0" smtClean="0"/>
              <a:t> et al (1994). </a:t>
            </a:r>
            <a:endParaRPr lang="en-GB" dirty="0" smtClean="0"/>
          </a:p>
          <a:p>
            <a:r>
              <a:rPr lang="en-GB" dirty="0" smtClean="0"/>
              <a:t>Nice practical advice to end: </a:t>
            </a:r>
            <a:endParaRPr lang="en-GB" dirty="0" smtClean="0"/>
          </a:p>
          <a:p>
            <a:r>
              <a:rPr lang="en-GB" dirty="0" smtClean="0"/>
              <a:t>Get the hang by reading academic work (or critical studies of it)</a:t>
            </a:r>
          </a:p>
          <a:p>
            <a:r>
              <a:rPr lang="en-GB" dirty="0" smtClean="0"/>
              <a:t>Research and decode your local </a:t>
            </a:r>
            <a:r>
              <a:rPr lang="en-GB" dirty="0" smtClean="0"/>
              <a:t>criteria and power structures</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114</TotalTime>
  <Words>1254</Words>
  <Application>Microsoft Office PowerPoint</Application>
  <PresentationFormat>On-screen Show (4:3)</PresentationFormat>
  <Paragraphs>82</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Metro</vt:lpstr>
      <vt:lpstr>MEd Conference</vt:lpstr>
      <vt:lpstr>Usual Advice # 1</vt:lpstr>
      <vt:lpstr>Usual advice #2</vt:lpstr>
      <vt:lpstr>Theories of Argument</vt:lpstr>
      <vt:lpstr>Toulmin -- see Lunsford (2002)</vt:lpstr>
      <vt:lpstr>Universal Argument?</vt:lpstr>
      <vt:lpstr>References</vt:lpstr>
      <vt:lpstr>The Academic Context?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 Conference</dc:title>
  <dc:creator>Arris</dc:creator>
  <cp:lastModifiedBy>Arris</cp:lastModifiedBy>
  <cp:revision>14</cp:revision>
  <dcterms:created xsi:type="dcterms:W3CDTF">2008-11-17T21:41:27Z</dcterms:created>
  <dcterms:modified xsi:type="dcterms:W3CDTF">2009-02-01T23:54:28Z</dcterms:modified>
</cp:coreProperties>
</file>