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4FE788-5024-42B7-8659-35FA3CCC6FB6}" type="datetimeFigureOut">
              <a:rPr lang="en-US" smtClean="0"/>
              <a:pPr/>
              <a:t>10/28/2010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C4625A-061E-485D-AB63-120EEC5E318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4625A-061E-485D-AB63-120EEC5E318A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4625A-061E-485D-AB63-120EEC5E318A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4625A-061E-485D-AB63-120EEC5E318A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4625A-061E-485D-AB63-120EEC5E318A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4625A-061E-485D-AB63-120EEC5E318A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4625A-061E-485D-AB63-120EEC5E318A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4625A-061E-485D-AB63-120EEC5E318A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4625A-061E-485D-AB63-120EEC5E318A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4625A-061E-485D-AB63-120EEC5E318A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4625A-061E-485D-AB63-120EEC5E318A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64DC1-2BF0-4E0C-A407-2B76BE5A973D}" type="datetimeFigureOut">
              <a:rPr lang="en-US" smtClean="0"/>
              <a:pPr/>
              <a:t>10/28/2010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1616B-EA6F-4737-8491-4FAA6BAEC72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64DC1-2BF0-4E0C-A407-2B76BE5A973D}" type="datetimeFigureOut">
              <a:rPr lang="en-US" smtClean="0"/>
              <a:pPr/>
              <a:t>10/28/2010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1616B-EA6F-4737-8491-4FAA6BAEC72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64DC1-2BF0-4E0C-A407-2B76BE5A973D}" type="datetimeFigureOut">
              <a:rPr lang="en-US" smtClean="0"/>
              <a:pPr/>
              <a:t>10/28/2010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1616B-EA6F-4737-8491-4FAA6BAEC72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64DC1-2BF0-4E0C-A407-2B76BE5A973D}" type="datetimeFigureOut">
              <a:rPr lang="en-US" smtClean="0"/>
              <a:pPr/>
              <a:t>10/28/2010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1616B-EA6F-4737-8491-4FAA6BAEC72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64DC1-2BF0-4E0C-A407-2B76BE5A973D}" type="datetimeFigureOut">
              <a:rPr lang="en-US" smtClean="0"/>
              <a:pPr/>
              <a:t>10/28/2010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1616B-EA6F-4737-8491-4FAA6BAEC72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64DC1-2BF0-4E0C-A407-2B76BE5A973D}" type="datetimeFigureOut">
              <a:rPr lang="en-US" smtClean="0"/>
              <a:pPr/>
              <a:t>10/28/2010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1616B-EA6F-4737-8491-4FAA6BAEC72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64DC1-2BF0-4E0C-A407-2B76BE5A973D}" type="datetimeFigureOut">
              <a:rPr lang="en-US" smtClean="0"/>
              <a:pPr/>
              <a:t>10/28/2010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1616B-EA6F-4737-8491-4FAA6BAEC72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64DC1-2BF0-4E0C-A407-2B76BE5A973D}" type="datetimeFigureOut">
              <a:rPr lang="en-US" smtClean="0"/>
              <a:pPr/>
              <a:t>10/28/2010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1616B-EA6F-4737-8491-4FAA6BAEC72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64DC1-2BF0-4E0C-A407-2B76BE5A973D}" type="datetimeFigureOut">
              <a:rPr lang="en-US" smtClean="0"/>
              <a:pPr/>
              <a:t>10/28/2010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1616B-EA6F-4737-8491-4FAA6BAEC72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64DC1-2BF0-4E0C-A407-2B76BE5A973D}" type="datetimeFigureOut">
              <a:rPr lang="en-US" smtClean="0"/>
              <a:pPr/>
              <a:t>10/28/2010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1616B-EA6F-4737-8491-4FAA6BAEC72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64DC1-2BF0-4E0C-A407-2B76BE5A973D}" type="datetimeFigureOut">
              <a:rPr lang="en-US" smtClean="0"/>
              <a:pPr/>
              <a:t>10/28/2010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1616B-EA6F-4737-8491-4FAA6BAEC72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64DC1-2BF0-4E0C-A407-2B76BE5A973D}" type="datetimeFigureOut">
              <a:rPr lang="en-US" smtClean="0"/>
              <a:pPr/>
              <a:t>10/28/2010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1616B-EA6F-4737-8491-4FAA6BAEC72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harris@marjon.ac.u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arasite.org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History of Education – St Mark and St John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Dave Harris</a:t>
            </a:r>
          </a:p>
          <a:p>
            <a:r>
              <a:rPr lang="en-GB" dirty="0" smtClean="0">
                <a:hlinkClick r:id="rId3"/>
              </a:rPr>
              <a:t>dharris@marjon.ac.uk</a:t>
            </a:r>
            <a:endParaRPr lang="en-GB" dirty="0" smtClean="0"/>
          </a:p>
          <a:p>
            <a:r>
              <a:rPr lang="en-GB" dirty="0" smtClean="0">
                <a:hlinkClick r:id="rId4"/>
              </a:rPr>
              <a:t>http://www.arasite.org/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Derwent</a:t>
            </a:r>
            <a:r>
              <a:rPr lang="en-GB" dirty="0" smtClean="0"/>
              <a:t> Coleridge 1800--1883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3518" y="1600200"/>
            <a:ext cx="543696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James Kay-</a:t>
            </a:r>
            <a:r>
              <a:rPr lang="en-GB" dirty="0" err="1" smtClean="0"/>
              <a:t>Shuttleworth</a:t>
            </a:r>
            <a:r>
              <a:rPr lang="en-GB" dirty="0" smtClean="0"/>
              <a:t> 1804-- 1877</a:t>
            </a: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3" y="1653798"/>
            <a:ext cx="3000396" cy="4418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Educational Ideas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Both committed to reforming school system and training suitable teachers for them</a:t>
            </a:r>
          </a:p>
          <a:p>
            <a:r>
              <a:rPr lang="en-GB" dirty="0" smtClean="0"/>
              <a:t>Schools to be humane, no corporal punishment, sympathetic</a:t>
            </a:r>
          </a:p>
          <a:p>
            <a:r>
              <a:rPr lang="en-GB" dirty="0" smtClean="0"/>
              <a:t>Great interest in Continental teaching methods, especially Pestalozzi</a:t>
            </a:r>
          </a:p>
          <a:p>
            <a:r>
              <a:rPr lang="en-GB" dirty="0" smtClean="0"/>
              <a:t>Mixed teaching, including ‘the object lesson’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real object lesson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Not Dickens’ parody</a:t>
            </a:r>
          </a:p>
          <a:p>
            <a:r>
              <a:rPr lang="en-GB" dirty="0" smtClean="0"/>
              <a:t>Work with objects not books</a:t>
            </a:r>
          </a:p>
          <a:p>
            <a:r>
              <a:rPr lang="en-GB" dirty="0" smtClean="0"/>
              <a:t>Invite class to reflect on the qualities of objects, leading them towards more complex understandings</a:t>
            </a:r>
          </a:p>
          <a:p>
            <a:r>
              <a:rPr lang="en-GB" dirty="0" smtClean="0"/>
              <a:t>Example from the Journal of Education 1847 (</a:t>
            </a:r>
            <a:r>
              <a:rPr lang="en-GB" dirty="0" err="1" smtClean="0"/>
              <a:t>Marjon</a:t>
            </a:r>
            <a:r>
              <a:rPr lang="en-GB" dirty="0" smtClean="0"/>
              <a:t> archive)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School discipline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Paupers likely to be degraded and ‘brutish’, as well as </a:t>
            </a:r>
            <a:r>
              <a:rPr lang="en-GB" dirty="0" err="1" smtClean="0"/>
              <a:t>verminous</a:t>
            </a:r>
            <a:r>
              <a:rPr lang="en-GB" dirty="0" smtClean="0"/>
              <a:t>, starving and ragged</a:t>
            </a:r>
          </a:p>
          <a:p>
            <a:r>
              <a:rPr lang="en-GB" dirty="0" smtClean="0"/>
              <a:t>No help likely from parents or other adults in the neighbourhood</a:t>
            </a:r>
          </a:p>
          <a:p>
            <a:r>
              <a:rPr lang="en-GB" dirty="0" smtClean="0"/>
              <a:t>Only hope – constant surveillance, intervention, endless patience and ‘persuasive manner’, appeal to moral and religious feelings, conscience and long term consequences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Training College discipline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Same problems, same solution</a:t>
            </a:r>
          </a:p>
          <a:p>
            <a:r>
              <a:rPr lang="en-GB" dirty="0" smtClean="0"/>
              <a:t>Scholars lived in, constant surveillance included supervision of their reading material</a:t>
            </a:r>
          </a:p>
          <a:p>
            <a:r>
              <a:rPr lang="en-GB" dirty="0" smtClean="0"/>
              <a:t>Punishing regime that began at 5.30am and ended at 10pm. Combination of manual labour (industrial or gardening) and substantial instruction.</a:t>
            </a:r>
          </a:p>
          <a:p>
            <a:r>
              <a:rPr lang="en-GB" dirty="0" smtClean="0"/>
              <a:t>Testing and certification – try the 1846 exam paper for St Mark’s students?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1846 exam paper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SECTION I. 1.—In what respects does the world appear to have been prepared for the Advent of the promised Messiah?</a:t>
            </a:r>
          </a:p>
          <a:p>
            <a:r>
              <a:rPr lang="en-GB" dirty="0" smtClean="0"/>
              <a:t>2. Account for the general rejection of the Messiah by the Jewish nation.</a:t>
            </a:r>
          </a:p>
          <a:p>
            <a:r>
              <a:rPr lang="en-GB" dirty="0" smtClean="0"/>
              <a:t>3. What two fundamental propositions in respect to the propagation of the gospel, has Paley established in his " Treatise on the Evidences of Christianity"?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The Political Struggle for Schooling and Teacher Professionalism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Substantial conflict between </a:t>
            </a:r>
            <a:r>
              <a:rPr lang="en-GB" dirty="0" err="1" smtClean="0"/>
              <a:t>CofE</a:t>
            </a:r>
            <a:r>
              <a:rPr lang="en-GB" dirty="0" smtClean="0"/>
              <a:t>, nonconformists, Parliamentary politicians.</a:t>
            </a:r>
          </a:p>
          <a:p>
            <a:r>
              <a:rPr lang="en-GB" dirty="0" smtClean="0"/>
              <a:t>Worries included inefficiency and cost -- and schooling upsetting the social order</a:t>
            </a:r>
          </a:p>
          <a:p>
            <a:r>
              <a:rPr lang="en-GB" dirty="0" smtClean="0"/>
              <a:t>20 years careful compromise and persuasion from both Principals to equip teachers with reasonable pay and pensions and equip schools</a:t>
            </a:r>
          </a:p>
          <a:p>
            <a:r>
              <a:rPr lang="en-GB" dirty="0" smtClean="0"/>
              <a:t>Standards raised by Inspectorate (established by Kay-</a:t>
            </a:r>
            <a:r>
              <a:rPr lang="en-GB" dirty="0" err="1" smtClean="0"/>
              <a:t>Shuttleworth</a:t>
            </a:r>
            <a:r>
              <a:rPr lang="en-GB" dirty="0" smtClean="0"/>
              <a:t>)</a:t>
            </a:r>
          </a:p>
          <a:p>
            <a:r>
              <a:rPr lang="en-GB" dirty="0" smtClean="0"/>
              <a:t>Curriculum at St Mark’s to include Latin and choral services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End of an Era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Revised Code of 1862</a:t>
            </a:r>
          </a:p>
          <a:p>
            <a:r>
              <a:rPr lang="en-GB" dirty="0" smtClean="0"/>
              <a:t>Focus on ‘Three Rs’ and vocational training</a:t>
            </a:r>
          </a:p>
          <a:p>
            <a:r>
              <a:rPr lang="en-GB" dirty="0" smtClean="0"/>
              <a:t>‘Payment by results’ (attendance and test performance)</a:t>
            </a:r>
          </a:p>
          <a:p>
            <a:r>
              <a:rPr lang="en-GB" dirty="0" smtClean="0"/>
              <a:t>Principals’ predictions – cuts in resources, narrowing of curriculum, ‘teaching to the test’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419</Words>
  <Application>Microsoft Office PowerPoint</Application>
  <PresentationFormat>On-screen Show (4:3)</PresentationFormat>
  <Paragraphs>50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History of Education – St Mark and St John</vt:lpstr>
      <vt:lpstr>Derwent Coleridge 1800--1883</vt:lpstr>
      <vt:lpstr>James Kay-Shuttleworth 1804-- 1877</vt:lpstr>
      <vt:lpstr>Educational Ideas</vt:lpstr>
      <vt:lpstr>The real object lesson</vt:lpstr>
      <vt:lpstr>School discipline</vt:lpstr>
      <vt:lpstr>Training College discipline</vt:lpstr>
      <vt:lpstr>1846 exam paper</vt:lpstr>
      <vt:lpstr>The Political Struggle for Schooling and Teacher Professionalism</vt:lpstr>
      <vt:lpstr>End of an Era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Education – St Mark and St John</dc:title>
  <dc:creator>Arris</dc:creator>
  <cp:lastModifiedBy>Arris</cp:lastModifiedBy>
  <cp:revision>7</cp:revision>
  <dcterms:created xsi:type="dcterms:W3CDTF">2008-10-23T21:51:47Z</dcterms:created>
  <dcterms:modified xsi:type="dcterms:W3CDTF">2010-10-28T22:24:42Z</dcterms:modified>
</cp:coreProperties>
</file>